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84" r:id="rId3"/>
    <p:sldId id="277" r:id="rId4"/>
    <p:sldId id="278" r:id="rId5"/>
    <p:sldId id="273" r:id="rId6"/>
    <p:sldId id="275" r:id="rId7"/>
    <p:sldId id="279" r:id="rId8"/>
    <p:sldId id="280" r:id="rId9"/>
    <p:sldId id="281" r:id="rId10"/>
    <p:sldId id="282" r:id="rId11"/>
    <p:sldId id="285" r:id="rId12"/>
  </p:sldIdLst>
  <p:sldSz cx="9144000" cy="6858000" type="screen4x3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83" d="100"/>
          <a:sy n="83" d="100"/>
        </p:scale>
        <p:origin x="8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4" cy="497046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4" cy="497046"/>
          </a:xfrm>
          <a:prstGeom prst="rect">
            <a:avLst/>
          </a:prstGeom>
        </p:spPr>
        <p:txBody>
          <a:bodyPr vert="horz" lIns="91842" tIns="45921" rIns="91842" bIns="45921" rtlCol="0"/>
          <a:lstStyle>
            <a:lvl1pPr algn="r">
              <a:defRPr sz="1200"/>
            </a:lvl1pPr>
          </a:lstStyle>
          <a:p>
            <a:fld id="{F06A6FAB-43D4-42D2-9C1B-D0EB275F0832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2" tIns="45921" rIns="91842" bIns="4592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842" tIns="45921" rIns="91842" bIns="4592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4" cy="497046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4" cy="497046"/>
          </a:xfrm>
          <a:prstGeom prst="rect">
            <a:avLst/>
          </a:prstGeom>
        </p:spPr>
        <p:txBody>
          <a:bodyPr vert="horz" lIns="91842" tIns="45921" rIns="91842" bIns="45921" rtlCol="0" anchor="b"/>
          <a:lstStyle>
            <a:lvl1pPr algn="r">
              <a:defRPr sz="1200"/>
            </a:lvl1pPr>
          </a:lstStyle>
          <a:p>
            <a:fld id="{2175DF83-00AD-4568-B8D6-2B9E1612AD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368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5DF83-00AD-4568-B8D6-2B9E1612AD2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25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809147B-5E49-4F5D-B440-C112638FA14D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5BC7B0C-5BE0-406F-9F66-687A55282083}" type="datetimeFigureOut">
              <a:rPr lang="fr-FR" smtClean="0"/>
              <a:t>09/03/2020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10171" y="4149080"/>
            <a:ext cx="7272808" cy="1728192"/>
          </a:xfrm>
        </p:spPr>
        <p:txBody>
          <a:bodyPr/>
          <a:lstStyle/>
          <a:p>
            <a:pPr algn="ctr"/>
            <a: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/>
            </a:r>
            <a:b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/>
            </a:r>
            <a:b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PRISE EN CHARGE DU HANDICAP</a:t>
            </a:r>
            <a:b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/>
            </a:r>
            <a:b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PRÉSENTATION DES STRUCTURES D’ACCUEIL POUR PERSONNES HANDICAPÉES</a:t>
            </a:r>
            <a:r>
              <a:rPr 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/>
            </a:r>
            <a:br>
              <a:rPr 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/>
            </a:r>
            <a:b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/>
            </a:r>
            <a:b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Lundi 9 mars 2020 – 15 heures</a:t>
            </a:r>
            <a:b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/>
            </a:r>
            <a:br>
              <a:rPr lang="fr-FR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fr-FR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Point presse</a:t>
            </a:r>
            <a:endParaRPr lang="fr-FR" sz="2400" dirty="0">
              <a:ln w="12700">
                <a:solidFill>
                  <a:schemeClr val="tx1">
                    <a:lumMod val="20000"/>
                    <a:lumOff val="80000"/>
                  </a:schemeClr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80312" y="116632"/>
            <a:ext cx="79208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971600" y="5301208"/>
            <a:ext cx="8280920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4000" b="1" dirty="0" smtClean="0">
              <a:solidFill>
                <a:schemeClr val="tx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Imag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624"/>
            <a:ext cx="8381999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9653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50" y="1196751"/>
            <a:ext cx="8827948" cy="446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9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Je vous remercie.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01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239000" cy="648072"/>
          </a:xfrm>
        </p:spPr>
        <p:txBody>
          <a:bodyPr/>
          <a:lstStyle/>
          <a:p>
            <a:pPr algn="ctr"/>
            <a:r>
              <a:rPr lang="fr-FR" sz="3200" u="sng" dirty="0" smtClean="0"/>
              <a:t>L’AMAPEI en bref </a:t>
            </a:r>
            <a:endParaRPr lang="fr-FR" sz="32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69539" y="980728"/>
            <a:ext cx="7776864" cy="50405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1800" dirty="0" smtClean="0"/>
              <a:t>Créée en 1966 par les </a:t>
            </a:r>
            <a:r>
              <a:rPr lang="fr-FR" sz="1800" dirty="0" err="1" smtClean="0"/>
              <a:t>Drs</a:t>
            </a:r>
            <a:r>
              <a:rPr lang="fr-FR" sz="1800" dirty="0" smtClean="0"/>
              <a:t> Christian et Mireille CALMES pour apporter une aide aux personnes </a:t>
            </a:r>
            <a:r>
              <a:rPr lang="fr-FR" sz="1800" dirty="0"/>
              <a:t>en situation de handicap mental et </a:t>
            </a:r>
            <a:r>
              <a:rPr lang="fr-FR" sz="1800" dirty="0" smtClean="0"/>
              <a:t>à leurs familles.</a:t>
            </a:r>
          </a:p>
          <a:p>
            <a:pPr marL="0" indent="0" algn="just">
              <a:buNone/>
            </a:pPr>
            <a:endParaRPr lang="fr-FR" sz="1800" dirty="0"/>
          </a:p>
          <a:p>
            <a:pPr marL="0" indent="0" algn="just">
              <a:buNone/>
            </a:pPr>
            <a:r>
              <a:rPr lang="fr-FR" sz="1800" b="1" dirty="0"/>
              <a:t>Le Centre d’Activités Princesse Stéphanie 1 </a:t>
            </a:r>
            <a:r>
              <a:rPr lang="fr-FR" sz="1800" dirty="0"/>
              <a:t>(CAPS </a:t>
            </a:r>
            <a:r>
              <a:rPr lang="fr-FR" sz="1800" dirty="0" smtClean="0"/>
              <a:t>1 – Fontvieille) : 25 </a:t>
            </a:r>
            <a:r>
              <a:rPr lang="fr-FR" sz="1800" dirty="0"/>
              <a:t>adultes </a:t>
            </a:r>
            <a:r>
              <a:rPr lang="fr-FR" sz="1800" dirty="0" smtClean="0"/>
              <a:t>avec </a:t>
            </a:r>
            <a:r>
              <a:rPr lang="fr-FR" sz="1800" dirty="0"/>
              <a:t>un statut de </a:t>
            </a:r>
            <a:r>
              <a:rPr lang="fr-FR" sz="1800" dirty="0" smtClean="0"/>
              <a:t>salariés ; ateliers </a:t>
            </a:r>
            <a:r>
              <a:rPr lang="fr-FR" sz="1800" dirty="0"/>
              <a:t>de travaux adaptés (espaces verts, sous-traitance ou production propre).</a:t>
            </a:r>
          </a:p>
          <a:p>
            <a:pPr algn="just"/>
            <a:endParaRPr lang="fr-FR" sz="1800" dirty="0"/>
          </a:p>
          <a:p>
            <a:pPr marL="0" indent="0" algn="just">
              <a:buNone/>
            </a:pPr>
            <a:r>
              <a:rPr lang="fr-FR" sz="1800" b="1" dirty="0"/>
              <a:t>Le Centre d’Activités Princesse Stéphanie 2 </a:t>
            </a:r>
            <a:r>
              <a:rPr lang="fr-FR" sz="1800" dirty="0"/>
              <a:t>(CAPS </a:t>
            </a:r>
            <a:r>
              <a:rPr lang="fr-FR" sz="1800" dirty="0" smtClean="0"/>
              <a:t>2 – La </a:t>
            </a:r>
            <a:r>
              <a:rPr lang="fr-FR" sz="1800" dirty="0" err="1" smtClean="0"/>
              <a:t>Turbie</a:t>
            </a:r>
            <a:r>
              <a:rPr lang="fr-FR" sz="1800" dirty="0" smtClean="0"/>
              <a:t>) : 25 </a:t>
            </a:r>
            <a:r>
              <a:rPr lang="fr-FR" sz="1800" dirty="0"/>
              <a:t>adultes </a:t>
            </a:r>
            <a:r>
              <a:rPr lang="fr-FR" sz="1800" dirty="0" smtClean="0"/>
              <a:t>avec </a:t>
            </a:r>
            <a:r>
              <a:rPr lang="fr-FR" sz="1800" dirty="0"/>
              <a:t>peu d’autonomie </a:t>
            </a:r>
            <a:r>
              <a:rPr lang="fr-FR" sz="1800" dirty="0" smtClean="0"/>
              <a:t>; activités </a:t>
            </a:r>
            <a:r>
              <a:rPr lang="fr-FR" sz="1800" dirty="0"/>
              <a:t>occupationnelles, de santé et de bien-être.</a:t>
            </a:r>
          </a:p>
          <a:p>
            <a:pPr marL="0" indent="0" algn="just">
              <a:buNone/>
            </a:pPr>
            <a:endParaRPr lang="fr-FR" sz="1800" dirty="0"/>
          </a:p>
          <a:p>
            <a:pPr marL="0" indent="0" algn="just">
              <a:buNone/>
            </a:pPr>
            <a:r>
              <a:rPr lang="fr-FR" sz="1800" b="1" dirty="0" smtClean="0"/>
              <a:t>Le </a:t>
            </a:r>
            <a:r>
              <a:rPr lang="fr-FR" sz="1800" b="1" dirty="0"/>
              <a:t>Foyer de Vie Princesse </a:t>
            </a:r>
            <a:r>
              <a:rPr lang="fr-FR" sz="1800" b="1" dirty="0" smtClean="0"/>
              <a:t>Stéphanie </a:t>
            </a:r>
            <a:r>
              <a:rPr lang="fr-FR" sz="1800" dirty="0" smtClean="0"/>
              <a:t>(Cap D’Ail) : accueil </a:t>
            </a:r>
            <a:r>
              <a:rPr lang="fr-FR" sz="1800" dirty="0"/>
              <a:t>en hébergement </a:t>
            </a:r>
            <a:r>
              <a:rPr lang="fr-FR" sz="1800" dirty="0" smtClean="0"/>
              <a:t>de 9 </a:t>
            </a:r>
            <a:r>
              <a:rPr lang="fr-FR" sz="1800" dirty="0"/>
              <a:t>adultes en incapacité de vie autonome.</a:t>
            </a:r>
          </a:p>
          <a:p>
            <a:pPr marL="0" indent="0" algn="just">
              <a:buNone/>
            </a:pPr>
            <a:endParaRPr lang="fr-FR" sz="1800" dirty="0"/>
          </a:p>
          <a:p>
            <a:pPr marL="0" indent="0" algn="just">
              <a:buNone/>
            </a:pPr>
            <a:r>
              <a:rPr lang="fr-FR" sz="1800" b="1" dirty="0"/>
              <a:t>Le Service d’Accompagnement à la Vie Sociale </a:t>
            </a:r>
            <a:r>
              <a:rPr lang="fr-FR" sz="1800" dirty="0"/>
              <a:t>(</a:t>
            </a:r>
            <a:r>
              <a:rPr lang="fr-FR" sz="1800" dirty="0" smtClean="0"/>
              <a:t>SAVS – Monaco) :</a:t>
            </a:r>
            <a:r>
              <a:rPr lang="fr-FR" sz="1800" b="1" dirty="0" smtClean="0"/>
              <a:t> </a:t>
            </a:r>
            <a:r>
              <a:rPr lang="fr-FR" sz="1800" dirty="0" smtClean="0"/>
              <a:t>accompagne au </a:t>
            </a:r>
            <a:r>
              <a:rPr lang="fr-FR" sz="1800" dirty="0"/>
              <a:t>sein des appartements de l’A.M.A.P.E.I des adultes en situation de handicap mental dotés d’une autonomie suffisante pour vivre seuls ou à plusieurs, avec un accompagnement éducatif sur les actes de la vie quotidienne.</a:t>
            </a:r>
          </a:p>
          <a:p>
            <a:pPr marL="0" indent="0" algn="just">
              <a:buNone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1503978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763960" y="260648"/>
            <a:ext cx="723900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u="sng" dirty="0" smtClean="0"/>
              <a:t>Un constat</a:t>
            </a:r>
            <a:endParaRPr lang="fr-FR" sz="3200" u="sng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097632"/>
            <a:ext cx="8712968" cy="5643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683568" y="1196752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chemeClr val="tx2"/>
                </a:solidFill>
              </a:rPr>
              <a:t>Le Foyer de vie </a:t>
            </a:r>
            <a:r>
              <a:rPr lang="fr-FR" dirty="0" smtClean="0">
                <a:solidFill>
                  <a:schemeClr val="tx2"/>
                </a:solidFill>
              </a:rPr>
              <a:t>de l’AMAPEI permet </a:t>
            </a:r>
            <a:r>
              <a:rPr lang="fr-FR" dirty="0">
                <a:solidFill>
                  <a:schemeClr val="tx2"/>
                </a:solidFill>
              </a:rPr>
              <a:t>l’accueil des personnes adultes handicapées de Monaco (nationaux et résidents) dépourvues de soutien familial.</a:t>
            </a:r>
          </a:p>
          <a:p>
            <a:pPr algn="just"/>
            <a:r>
              <a:rPr lang="fr-FR" dirty="0">
                <a:solidFill>
                  <a:schemeClr val="tx2"/>
                </a:solidFill>
              </a:rPr>
              <a:t> 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chemeClr val="tx2"/>
                </a:solidFill>
              </a:rPr>
              <a:t>Actuellement situé Villa La Malmaison, à Cap d’Ail, à proximité immédiate de la Résidence du Cap Fleuri.</a:t>
            </a:r>
          </a:p>
          <a:p>
            <a:pPr algn="just"/>
            <a:endParaRPr lang="fr-FR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chemeClr val="tx2"/>
                </a:solidFill>
              </a:rPr>
              <a:t>Capacité </a:t>
            </a:r>
            <a:r>
              <a:rPr lang="fr-FR" dirty="0">
                <a:solidFill>
                  <a:schemeClr val="tx2"/>
                </a:solidFill>
              </a:rPr>
              <a:t>de 9 </a:t>
            </a:r>
            <a:r>
              <a:rPr lang="fr-FR" dirty="0" smtClean="0">
                <a:solidFill>
                  <a:schemeClr val="tx2"/>
                </a:solidFill>
              </a:rPr>
              <a:t>lits.</a:t>
            </a:r>
          </a:p>
          <a:p>
            <a:pPr algn="just"/>
            <a:endParaRPr lang="fr-FR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chemeClr val="tx2"/>
                </a:solidFill>
              </a:rPr>
              <a:t>Problématiques : </a:t>
            </a:r>
          </a:p>
          <a:p>
            <a:pPr algn="just"/>
            <a:r>
              <a:rPr lang="fr-FR" dirty="0" smtClean="0">
                <a:solidFill>
                  <a:schemeClr val="tx2"/>
                </a:solidFill>
              </a:rPr>
              <a:t>	-  bâtiment </a:t>
            </a:r>
            <a:r>
              <a:rPr lang="fr-FR" dirty="0">
                <a:solidFill>
                  <a:schemeClr val="tx2"/>
                </a:solidFill>
              </a:rPr>
              <a:t>vétuste </a:t>
            </a:r>
          </a:p>
          <a:p>
            <a:pPr algn="just"/>
            <a:r>
              <a:rPr lang="fr-FR" dirty="0" smtClean="0">
                <a:solidFill>
                  <a:schemeClr val="tx2"/>
                </a:solidFill>
              </a:rPr>
              <a:t>	-  impossibilité </a:t>
            </a:r>
            <a:r>
              <a:rPr lang="fr-FR" dirty="0">
                <a:solidFill>
                  <a:schemeClr val="tx2"/>
                </a:solidFill>
              </a:rPr>
              <a:t>de réaliser des travaux sur </a:t>
            </a:r>
            <a:r>
              <a:rPr lang="fr-FR" dirty="0" smtClean="0">
                <a:solidFill>
                  <a:schemeClr val="tx2"/>
                </a:solidFill>
              </a:rPr>
              <a:t>site</a:t>
            </a:r>
          </a:p>
          <a:p>
            <a:pPr algn="just"/>
            <a:r>
              <a:rPr lang="fr-FR" dirty="0" smtClean="0">
                <a:solidFill>
                  <a:schemeClr val="tx2"/>
                </a:solidFill>
              </a:rPr>
              <a:t>	-  la capacité actuelle ne permet pas de couvrir le besoin futur estimé à 25 à 	   30 places (étude DASO 2018)</a:t>
            </a:r>
            <a:endParaRPr lang="fr-FR" b="1" dirty="0"/>
          </a:p>
          <a:p>
            <a:pPr algn="just"/>
            <a:endParaRPr lang="fr-FR" sz="2000" dirty="0" smtClean="0"/>
          </a:p>
          <a:p>
            <a:pPr algn="just"/>
            <a:r>
              <a:rPr lang="fr-FR" sz="2000" dirty="0"/>
              <a:t>	</a:t>
            </a:r>
            <a:r>
              <a:rPr lang="fr-FR" sz="2000" dirty="0" smtClean="0">
                <a:solidFill>
                  <a:srgbClr val="FF0000"/>
                </a:solidFill>
              </a:rPr>
              <a:t>Le </a:t>
            </a:r>
            <a:r>
              <a:rPr lang="fr-FR" sz="2000" dirty="0">
                <a:solidFill>
                  <a:srgbClr val="FF0000"/>
                </a:solidFill>
              </a:rPr>
              <a:t>Gouvernement Princier a décidé de mettre en œuvre </a:t>
            </a:r>
            <a:r>
              <a:rPr lang="fr-FR" sz="2000" dirty="0" smtClean="0">
                <a:solidFill>
                  <a:srgbClr val="FF0000"/>
                </a:solidFill>
              </a:rPr>
              <a:t>	simultanément </a:t>
            </a:r>
            <a:r>
              <a:rPr lang="fr-FR" sz="2000" b="1" dirty="0">
                <a:solidFill>
                  <a:srgbClr val="FF0000"/>
                </a:solidFill>
              </a:rPr>
              <a:t>3 grands projets </a:t>
            </a:r>
            <a:r>
              <a:rPr lang="fr-FR" sz="2000" dirty="0">
                <a:solidFill>
                  <a:srgbClr val="FF0000"/>
                </a:solidFill>
              </a:rPr>
              <a:t>pour répondre à l’ensemble des </a:t>
            </a:r>
            <a:r>
              <a:rPr lang="fr-FR" sz="2000" dirty="0" smtClean="0">
                <a:solidFill>
                  <a:srgbClr val="FF0000"/>
                </a:solidFill>
              </a:rPr>
              <a:t>	besoins</a:t>
            </a:r>
            <a:r>
              <a:rPr lang="fr-FR" sz="2000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fr-FR" sz="2200" dirty="0">
              <a:solidFill>
                <a:schemeClr val="tx2"/>
              </a:solidFill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763960" y="5373216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40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190805" y="22029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u="sng" dirty="0" smtClean="0"/>
              <a:t>Projet 1 – un nouveau Foyer de vie </a:t>
            </a:r>
          </a:p>
          <a:p>
            <a:pPr algn="ctr"/>
            <a:r>
              <a:rPr lang="fr-FR" sz="3200" u="sng" dirty="0" smtClean="0"/>
              <a:t>en commune limitrophe</a:t>
            </a:r>
            <a:endParaRPr lang="fr-FR" sz="3200" u="sng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097632"/>
            <a:ext cx="8712968" cy="5643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611560" y="1196752"/>
            <a:ext cx="8208912" cy="7639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tx2"/>
                </a:solidFill>
              </a:rPr>
              <a:t>Quel besoin ?</a:t>
            </a:r>
          </a:p>
          <a:p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 	   900m², sur 3 niveaux, dont 2 étages de vie de 10 places chacun.</a:t>
            </a:r>
          </a:p>
          <a:p>
            <a:endParaRPr lang="fr-FR" sz="2200" dirty="0" smtClean="0"/>
          </a:p>
          <a:p>
            <a:endParaRPr lang="fr-FR" sz="22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>
              <a:spcBef>
                <a:spcPct val="20000"/>
              </a:spcBef>
            </a:pPr>
            <a:endParaRPr lang="fr-FR" sz="2400" dirty="0">
              <a:solidFill>
                <a:srgbClr val="4D5B6B">
                  <a:lumMod val="75000"/>
                </a:srgbClr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934" y="2382652"/>
            <a:ext cx="5156140" cy="210454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735" y="4477050"/>
            <a:ext cx="4841537" cy="1904278"/>
          </a:xfrm>
          <a:prstGeom prst="rect">
            <a:avLst/>
          </a:prstGeom>
        </p:spPr>
      </p:pic>
      <p:sp>
        <p:nvSpPr>
          <p:cNvPr id="3" name="Flèche droite 2"/>
          <p:cNvSpPr/>
          <p:nvPr/>
        </p:nvSpPr>
        <p:spPr>
          <a:xfrm>
            <a:off x="794761" y="1785612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32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097632"/>
            <a:ext cx="8712968" cy="5643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930078"/>
            <a:ext cx="8208912" cy="9171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fr-FR" sz="2400" dirty="0" smtClean="0">
                <a:solidFill>
                  <a:schemeClr val="tx2"/>
                </a:solidFill>
              </a:rPr>
              <a:t>	</a:t>
            </a:r>
            <a:r>
              <a:rPr lang="fr-FR" dirty="0" smtClean="0">
                <a:solidFill>
                  <a:schemeClr val="tx2"/>
                </a:solidFill>
              </a:rPr>
              <a:t>Cette </a:t>
            </a:r>
            <a:r>
              <a:rPr lang="fr-FR" dirty="0">
                <a:solidFill>
                  <a:schemeClr val="tx2"/>
                </a:solidFill>
              </a:rPr>
              <a:t>solution implique de disposer d’un site approprié sur lequel construire </a:t>
            </a:r>
            <a:r>
              <a:rPr lang="fr-FR" dirty="0" smtClean="0">
                <a:solidFill>
                  <a:schemeClr val="tx2"/>
                </a:solidFill>
              </a:rPr>
              <a:t>	un </a:t>
            </a:r>
            <a:r>
              <a:rPr lang="fr-FR" dirty="0">
                <a:solidFill>
                  <a:schemeClr val="tx2"/>
                </a:solidFill>
              </a:rPr>
              <a:t>bâtiment d’une capacité de 20 </a:t>
            </a:r>
            <a:r>
              <a:rPr lang="fr-FR" dirty="0" smtClean="0">
                <a:solidFill>
                  <a:schemeClr val="tx2"/>
                </a:solidFill>
              </a:rPr>
              <a:t>places.</a:t>
            </a:r>
          </a:p>
          <a:p>
            <a:pPr algn="just"/>
            <a:endParaRPr lang="fr-FR" dirty="0" smtClean="0">
              <a:solidFill>
                <a:schemeClr val="tx2"/>
              </a:solidFill>
            </a:endParaRPr>
          </a:p>
          <a:p>
            <a:pPr algn="just"/>
            <a:r>
              <a:rPr lang="fr-FR" dirty="0" smtClean="0">
                <a:solidFill>
                  <a:schemeClr val="tx2"/>
                </a:solidFill>
              </a:rPr>
              <a:t>	Des terrains disponibles</a:t>
            </a:r>
            <a:r>
              <a:rPr lang="fr-FR" dirty="0">
                <a:solidFill>
                  <a:schemeClr val="tx2"/>
                </a:solidFill>
              </a:rPr>
              <a:t>, </a:t>
            </a:r>
            <a:r>
              <a:rPr lang="fr-FR" dirty="0" smtClean="0">
                <a:solidFill>
                  <a:schemeClr val="tx2"/>
                </a:solidFill>
              </a:rPr>
              <a:t>sur la commune de La </a:t>
            </a:r>
            <a:r>
              <a:rPr lang="fr-FR" dirty="0" err="1" smtClean="0">
                <a:solidFill>
                  <a:schemeClr val="tx2"/>
                </a:solidFill>
              </a:rPr>
              <a:t>Turbie</a:t>
            </a:r>
            <a:r>
              <a:rPr lang="fr-FR" dirty="0" smtClean="0">
                <a:solidFill>
                  <a:schemeClr val="tx2"/>
                </a:solidFill>
              </a:rPr>
              <a:t>, au </a:t>
            </a:r>
            <a:r>
              <a:rPr lang="fr-FR" dirty="0" err="1">
                <a:solidFill>
                  <a:schemeClr val="tx2"/>
                </a:solidFill>
              </a:rPr>
              <a:t>Devens</a:t>
            </a:r>
            <a:r>
              <a:rPr lang="fr-FR" dirty="0">
                <a:solidFill>
                  <a:schemeClr val="tx2"/>
                </a:solidFill>
              </a:rPr>
              <a:t>, à </a:t>
            </a:r>
            <a:r>
              <a:rPr lang="fr-FR" dirty="0" smtClean="0">
                <a:solidFill>
                  <a:schemeClr val="tx2"/>
                </a:solidFill>
              </a:rPr>
              <a:t>	proximité </a:t>
            </a:r>
            <a:r>
              <a:rPr lang="fr-FR" dirty="0">
                <a:solidFill>
                  <a:schemeClr val="tx2"/>
                </a:solidFill>
              </a:rPr>
              <a:t>immédiate du CAPS </a:t>
            </a:r>
            <a:r>
              <a:rPr lang="fr-FR" dirty="0" smtClean="0">
                <a:solidFill>
                  <a:schemeClr val="tx2"/>
                </a:solidFill>
              </a:rPr>
              <a:t>2 de l’AMAPEI, ont été privilégiés.</a:t>
            </a:r>
          </a:p>
          <a:p>
            <a:pPr algn="just"/>
            <a:endParaRPr lang="fr-FR" dirty="0">
              <a:solidFill>
                <a:schemeClr val="tx2"/>
              </a:solidFill>
            </a:endParaRPr>
          </a:p>
          <a:p>
            <a:pPr algn="just"/>
            <a:r>
              <a:rPr lang="fr-FR" dirty="0" smtClean="0">
                <a:solidFill>
                  <a:schemeClr val="tx2"/>
                </a:solidFill>
              </a:rPr>
              <a:t>	Livraison prévue début 2022.</a:t>
            </a:r>
            <a:endParaRPr lang="fr-FR" dirty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r>
              <a:rPr lang="fr-FR" dirty="0" smtClean="0">
                <a:solidFill>
                  <a:schemeClr val="tx2"/>
                </a:solidFill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fr-FR" u="sng" dirty="0" smtClean="0">
                <a:solidFill>
                  <a:schemeClr val="tx2"/>
                </a:solidFill>
              </a:rPr>
              <a:t>Visuels non définitifs - </a:t>
            </a:r>
          </a:p>
          <a:p>
            <a:endParaRPr lang="fr-FR" sz="2200" dirty="0" smtClean="0">
              <a:solidFill>
                <a:schemeClr val="tx2"/>
              </a:solidFill>
            </a:endParaRPr>
          </a:p>
          <a:p>
            <a:endParaRPr lang="fr-FR" sz="2200" u="sng" dirty="0" smtClean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u="sng" dirty="0" smtClean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fr-FR" sz="2400" dirty="0">
              <a:solidFill>
                <a:schemeClr val="tx2"/>
              </a:solidFill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642756" y="1097632"/>
            <a:ext cx="76238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56" y="4077072"/>
            <a:ext cx="3845151" cy="199720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505" y="3212976"/>
            <a:ext cx="3784609" cy="308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5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219200" y="332656"/>
            <a:ext cx="723900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u="sng" dirty="0" smtClean="0"/>
              <a:t>Projet 2 – une structure en ville</a:t>
            </a:r>
            <a:endParaRPr lang="fr-FR" sz="3200" u="sng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097632"/>
            <a:ext cx="8712968" cy="5643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1196752"/>
            <a:ext cx="8208912" cy="991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/>
            <a:r>
              <a:rPr lang="fr-FR" dirty="0">
                <a:solidFill>
                  <a:schemeClr val="tx2"/>
                </a:solidFill>
              </a:rPr>
              <a:t>En </a:t>
            </a:r>
            <a:r>
              <a:rPr lang="fr-FR" dirty="0" smtClean="0">
                <a:solidFill>
                  <a:schemeClr val="tx2"/>
                </a:solidFill>
              </a:rPr>
              <a:t>complément du Foyer de vie, il a été décidé de </a:t>
            </a:r>
            <a:r>
              <a:rPr lang="fr-FR" dirty="0">
                <a:solidFill>
                  <a:schemeClr val="tx2"/>
                </a:solidFill>
              </a:rPr>
              <a:t>créer, en ville, des unités de vie </a:t>
            </a:r>
            <a:r>
              <a:rPr lang="fr-FR" dirty="0" smtClean="0">
                <a:solidFill>
                  <a:schemeClr val="tx2"/>
                </a:solidFill>
              </a:rPr>
              <a:t>collective, afin de favoriser l’inclusion sociale :</a:t>
            </a:r>
            <a:r>
              <a:rPr lang="fr-FR" dirty="0">
                <a:solidFill>
                  <a:schemeClr val="tx2"/>
                </a:solidFill>
              </a:rPr>
              <a:t> </a:t>
            </a:r>
            <a:endParaRPr lang="fr-FR" dirty="0" smtClean="0">
              <a:solidFill>
                <a:schemeClr val="tx2"/>
              </a:solidFill>
            </a:endParaRPr>
          </a:p>
          <a:p>
            <a:pPr algn="just"/>
            <a:endParaRPr lang="fr-FR" dirty="0">
              <a:solidFill>
                <a:schemeClr val="tx2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chemeClr val="tx2"/>
                </a:solidFill>
              </a:rPr>
              <a:t>plusieurs </a:t>
            </a:r>
            <a:r>
              <a:rPr lang="fr-FR" dirty="0">
                <a:solidFill>
                  <a:schemeClr val="tx2"/>
                </a:solidFill>
              </a:rPr>
              <a:t>appartements de type studio, regroupés dans un </a:t>
            </a:r>
            <a:r>
              <a:rPr lang="fr-FR" dirty="0" smtClean="0">
                <a:solidFill>
                  <a:schemeClr val="tx2"/>
                </a:solidFill>
              </a:rPr>
              <a:t>immeuble domanial.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>
              <a:solidFill>
                <a:schemeClr val="tx2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chemeClr val="tx2"/>
                </a:solidFill>
              </a:rPr>
              <a:t>accompagnement des bénéficiaires par un personnel réduit : </a:t>
            </a:r>
          </a:p>
          <a:p>
            <a:pPr algn="just"/>
            <a:r>
              <a:rPr lang="fr-FR" dirty="0">
                <a:solidFill>
                  <a:schemeClr val="tx2"/>
                </a:solidFill>
              </a:rPr>
              <a:t>	</a:t>
            </a:r>
            <a:r>
              <a:rPr lang="fr-FR" dirty="0" smtClean="0">
                <a:solidFill>
                  <a:schemeClr val="tx2"/>
                </a:solidFill>
              </a:rPr>
              <a:t>- 1 éducateur </a:t>
            </a:r>
            <a:r>
              <a:rPr lang="fr-FR" dirty="0">
                <a:solidFill>
                  <a:schemeClr val="tx2"/>
                </a:solidFill>
              </a:rPr>
              <a:t>spécialisé tous les </a:t>
            </a:r>
            <a:r>
              <a:rPr lang="fr-FR" dirty="0" smtClean="0">
                <a:solidFill>
                  <a:schemeClr val="tx2"/>
                </a:solidFill>
              </a:rPr>
              <a:t>jours, </a:t>
            </a:r>
            <a:r>
              <a:rPr lang="fr-FR" dirty="0">
                <a:solidFill>
                  <a:schemeClr val="tx2"/>
                </a:solidFill>
              </a:rPr>
              <a:t>de 17h à 20 h </a:t>
            </a:r>
          </a:p>
          <a:p>
            <a:pPr algn="just"/>
            <a:r>
              <a:rPr lang="fr-FR" dirty="0" smtClean="0">
                <a:solidFill>
                  <a:schemeClr val="tx2"/>
                </a:solidFill>
              </a:rPr>
              <a:t>	- 1 auxiliaire </a:t>
            </a:r>
            <a:r>
              <a:rPr lang="fr-FR" dirty="0">
                <a:solidFill>
                  <a:schemeClr val="tx2"/>
                </a:solidFill>
              </a:rPr>
              <a:t>de vie sociale pour la nuit de 20 h à 8 </a:t>
            </a:r>
            <a:r>
              <a:rPr lang="fr-FR" dirty="0" smtClean="0">
                <a:solidFill>
                  <a:schemeClr val="tx2"/>
                </a:solidFill>
              </a:rPr>
              <a:t>h</a:t>
            </a:r>
            <a:endParaRPr lang="fr-FR" dirty="0">
              <a:solidFill>
                <a:schemeClr val="tx2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>
              <a:solidFill>
                <a:schemeClr val="tx2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chemeClr val="tx2"/>
                </a:solidFill>
              </a:rPr>
              <a:t>c</a:t>
            </a:r>
            <a:r>
              <a:rPr lang="fr-FR" dirty="0" smtClean="0">
                <a:solidFill>
                  <a:schemeClr val="tx2"/>
                </a:solidFill>
              </a:rPr>
              <a:t>ondition : les </a:t>
            </a:r>
            <a:r>
              <a:rPr lang="fr-FR" dirty="0">
                <a:solidFill>
                  <a:schemeClr val="tx2"/>
                </a:solidFill>
              </a:rPr>
              <a:t>personnes accueillies </a:t>
            </a:r>
            <a:r>
              <a:rPr lang="fr-FR" dirty="0" smtClean="0">
                <a:solidFill>
                  <a:schemeClr val="tx2"/>
                </a:solidFill>
              </a:rPr>
              <a:t>devront être semi-autonomes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>
              <a:solidFill>
                <a:schemeClr val="tx2"/>
              </a:solidFill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chemeClr val="tx2"/>
                </a:solidFill>
              </a:rPr>
              <a:t>p</a:t>
            </a:r>
            <a:r>
              <a:rPr lang="fr-FR" dirty="0" smtClean="0">
                <a:solidFill>
                  <a:schemeClr val="tx2"/>
                </a:solidFill>
              </a:rPr>
              <a:t>armi </a:t>
            </a:r>
            <a:r>
              <a:rPr lang="fr-FR" dirty="0">
                <a:solidFill>
                  <a:schemeClr val="tx2"/>
                </a:solidFill>
              </a:rPr>
              <a:t>les 13 personnes actuellement en liste d’attente pour le Foyer de vie, </a:t>
            </a:r>
            <a:r>
              <a:rPr lang="fr-FR" dirty="0" smtClean="0">
                <a:solidFill>
                  <a:schemeClr val="tx2"/>
                </a:solidFill>
              </a:rPr>
              <a:t>                        9 personnes </a:t>
            </a:r>
            <a:r>
              <a:rPr lang="fr-FR" dirty="0">
                <a:solidFill>
                  <a:schemeClr val="tx2"/>
                </a:solidFill>
              </a:rPr>
              <a:t>seraient éligibles à ce type </a:t>
            </a:r>
            <a:r>
              <a:rPr lang="fr-FR" dirty="0" smtClean="0">
                <a:solidFill>
                  <a:schemeClr val="tx2"/>
                </a:solidFill>
              </a:rPr>
              <a:t>d’hébergement.</a:t>
            </a:r>
            <a:endParaRPr lang="fr-FR" dirty="0">
              <a:solidFill>
                <a:schemeClr val="tx2"/>
              </a:solidFill>
            </a:endParaRPr>
          </a:p>
          <a:p>
            <a:pPr algn="just"/>
            <a:r>
              <a:rPr lang="fr-FR" dirty="0">
                <a:solidFill>
                  <a:schemeClr val="tx2"/>
                </a:solidFill>
              </a:rPr>
              <a:t> </a:t>
            </a:r>
          </a:p>
          <a:p>
            <a:pPr algn="just"/>
            <a:r>
              <a:rPr lang="fr-FR" dirty="0">
                <a:solidFill>
                  <a:schemeClr val="tx2"/>
                </a:solidFill>
              </a:rPr>
              <a:t>La création rapide de ces unités de vie </a:t>
            </a:r>
            <a:r>
              <a:rPr lang="fr-FR" dirty="0" smtClean="0">
                <a:solidFill>
                  <a:schemeClr val="tx2"/>
                </a:solidFill>
              </a:rPr>
              <a:t>permettra </a:t>
            </a:r>
            <a:r>
              <a:rPr lang="fr-FR" dirty="0">
                <a:solidFill>
                  <a:schemeClr val="tx2"/>
                </a:solidFill>
              </a:rPr>
              <a:t>de répondre aux </a:t>
            </a:r>
            <a:r>
              <a:rPr lang="fr-FR" dirty="0" smtClean="0">
                <a:solidFill>
                  <a:schemeClr val="tx2"/>
                </a:solidFill>
              </a:rPr>
              <a:t>deux tiers </a:t>
            </a:r>
            <a:r>
              <a:rPr lang="fr-FR" dirty="0">
                <a:solidFill>
                  <a:schemeClr val="tx2"/>
                </a:solidFill>
              </a:rPr>
              <a:t>à la demande actuelle.</a:t>
            </a: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dirty="0">
              <a:solidFill>
                <a:srgbClr val="4D5B6B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49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097632"/>
            <a:ext cx="8712968" cy="5643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539552" y="1196752"/>
            <a:ext cx="8208912" cy="608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fr-FR" sz="2000" dirty="0" smtClean="0">
                <a:solidFill>
                  <a:srgbClr val="4D5B6B">
                    <a:lumMod val="75000"/>
                  </a:srgbClr>
                </a:solidFill>
              </a:rPr>
              <a:t>	</a:t>
            </a:r>
            <a:r>
              <a:rPr lang="fr-FR" dirty="0" smtClean="0">
                <a:solidFill>
                  <a:schemeClr val="tx2"/>
                </a:solidFill>
              </a:rPr>
              <a:t>Site retenu : opération domaniale IDA. </a:t>
            </a:r>
          </a:p>
          <a:p>
            <a:pPr algn="just">
              <a:spcBef>
                <a:spcPct val="20000"/>
              </a:spcBef>
            </a:pPr>
            <a:r>
              <a:rPr lang="fr-FR" dirty="0">
                <a:solidFill>
                  <a:schemeClr val="tx2"/>
                </a:solidFill>
              </a:rPr>
              <a:t>	</a:t>
            </a:r>
            <a:r>
              <a:rPr lang="fr-FR" dirty="0" smtClean="0">
                <a:solidFill>
                  <a:schemeClr val="tx2"/>
                </a:solidFill>
              </a:rPr>
              <a:t>Livraison prévue  : courant 2023.</a:t>
            </a:r>
          </a:p>
          <a:p>
            <a:pPr algn="just"/>
            <a:endParaRPr lang="fr-FR" dirty="0">
              <a:solidFill>
                <a:schemeClr val="tx2"/>
              </a:solidFill>
            </a:endParaRPr>
          </a:p>
          <a:p>
            <a:pPr algn="just"/>
            <a:endParaRPr lang="fr-FR" dirty="0">
              <a:solidFill>
                <a:schemeClr val="tx2"/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dirty="0">
              <a:solidFill>
                <a:srgbClr val="4D5B6B">
                  <a:lumMod val="75000"/>
                </a:srgbClr>
              </a:solidFill>
            </a:endParaRPr>
          </a:p>
        </p:txBody>
      </p:sp>
      <p:sp>
        <p:nvSpPr>
          <p:cNvPr id="2" name="Flèche droite 1"/>
          <p:cNvSpPr/>
          <p:nvPr/>
        </p:nvSpPr>
        <p:spPr>
          <a:xfrm>
            <a:off x="490216" y="1268760"/>
            <a:ext cx="90640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214809" cy="3941006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6565552" y="3014533"/>
            <a:ext cx="2448272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78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097632"/>
            <a:ext cx="8712968" cy="5643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fr-FR" sz="24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75" y="0"/>
            <a:ext cx="43324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41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219200" y="332656"/>
            <a:ext cx="723900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7200" b="1" kern="1200" baseline="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u="sng" dirty="0" smtClean="0"/>
              <a:t>Projet 3 – Foyer d’Accueil Médicalisé</a:t>
            </a:r>
            <a:endParaRPr lang="fr-FR" sz="3200" u="sng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51520" y="1097632"/>
            <a:ext cx="8712968" cy="5643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503548" y="1412776"/>
            <a:ext cx="820891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r>
              <a:rPr lang="fr-FR" sz="2000" u="sng" dirty="0" smtClean="0">
                <a:solidFill>
                  <a:schemeClr val="tx2"/>
                </a:solidFill>
              </a:rPr>
              <a:t>Bénéficiaires</a:t>
            </a:r>
            <a:r>
              <a:rPr lang="fr-FR" sz="2000" dirty="0" smtClean="0">
                <a:solidFill>
                  <a:schemeClr val="tx2"/>
                </a:solidFill>
              </a:rPr>
              <a:t> :  personnes handicapées avançant en âge et nécessitant un accompagnement doublement spécifique du fait des pathologies liées à leur âge et </a:t>
            </a:r>
            <a:r>
              <a:rPr lang="fr-FR" sz="2000" dirty="0">
                <a:solidFill>
                  <a:schemeClr val="tx2"/>
                </a:solidFill>
              </a:rPr>
              <a:t>à</a:t>
            </a:r>
            <a:r>
              <a:rPr lang="fr-FR" sz="2000" dirty="0" smtClean="0">
                <a:solidFill>
                  <a:schemeClr val="tx2"/>
                </a:solidFill>
              </a:rPr>
              <a:t> leur handicap.</a:t>
            </a:r>
          </a:p>
          <a:p>
            <a:pPr algn="just">
              <a:spcBef>
                <a:spcPct val="20000"/>
              </a:spcBef>
            </a:pPr>
            <a:endParaRPr lang="fr-FR" sz="2000" dirty="0">
              <a:solidFill>
                <a:schemeClr val="tx2"/>
              </a:solidFill>
            </a:endParaRPr>
          </a:p>
          <a:p>
            <a:pPr algn="just">
              <a:spcBef>
                <a:spcPct val="20000"/>
              </a:spcBef>
            </a:pPr>
            <a:r>
              <a:rPr lang="fr-FR" sz="2000" u="sng" dirty="0" smtClean="0">
                <a:solidFill>
                  <a:schemeClr val="tx2"/>
                </a:solidFill>
              </a:rPr>
              <a:t>Localisation</a:t>
            </a:r>
            <a:r>
              <a:rPr lang="fr-FR" sz="2000" dirty="0" smtClean="0">
                <a:solidFill>
                  <a:schemeClr val="tx2"/>
                </a:solidFill>
              </a:rPr>
              <a:t> : un étage dans la future Résidence du Cap Fleuri 1 sur la commune de Cap d’Ail :</a:t>
            </a:r>
            <a:endParaRPr lang="fr-FR" sz="2000" dirty="0">
              <a:solidFill>
                <a:schemeClr val="tx2"/>
              </a:solidFill>
            </a:endParaRPr>
          </a:p>
          <a:p>
            <a:pPr algn="just">
              <a:spcBef>
                <a:spcPct val="20000"/>
              </a:spcBef>
            </a:pPr>
            <a:r>
              <a:rPr lang="fr-FR" sz="2000" dirty="0" smtClean="0">
                <a:solidFill>
                  <a:schemeClr val="tx2"/>
                </a:solidFill>
              </a:rPr>
              <a:t>12 chambres, avec des espaces communs, d’activité et de soin dédiés.</a:t>
            </a:r>
          </a:p>
          <a:p>
            <a:pPr algn="just">
              <a:spcBef>
                <a:spcPct val="20000"/>
              </a:spcBef>
            </a:pPr>
            <a:endParaRPr lang="fr-FR" sz="2000" dirty="0" smtClean="0">
              <a:solidFill>
                <a:schemeClr val="tx2"/>
              </a:solidFill>
            </a:endParaRPr>
          </a:p>
          <a:p>
            <a:pPr algn="just">
              <a:spcBef>
                <a:spcPct val="20000"/>
              </a:spcBef>
            </a:pPr>
            <a:r>
              <a:rPr lang="fr-FR" sz="2000" dirty="0" smtClean="0">
                <a:solidFill>
                  <a:schemeClr val="tx2"/>
                </a:solidFill>
              </a:rPr>
              <a:t>Livraison prévue en 2024</a:t>
            </a: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u="sng" dirty="0" smtClean="0">
              <a:solidFill>
                <a:srgbClr val="4D5B6B">
                  <a:lumMod val="75000"/>
                </a:srgbClr>
              </a:solidFill>
            </a:endParaRPr>
          </a:p>
          <a:p>
            <a:pPr algn="just">
              <a:spcBef>
                <a:spcPct val="20000"/>
              </a:spcBef>
            </a:pPr>
            <a:endParaRPr lang="fr-FR" sz="2000" dirty="0">
              <a:solidFill>
                <a:srgbClr val="4D5B6B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40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ique">
  <a:themeElements>
    <a:clrScheme name="Personnalisé 1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0000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iqu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iqu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TM01859868[[fn=Thermique]]</Template>
  <TotalTime>1820</TotalTime>
  <Words>635</Words>
  <Application>Microsoft Office PowerPoint</Application>
  <PresentationFormat>Affichage à l'écran (4:3)</PresentationFormat>
  <Paragraphs>124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Garamond</vt:lpstr>
      <vt:lpstr>thermique</vt:lpstr>
      <vt:lpstr>  PRISE EN CHARGE DU HANDICAP  PRÉSENTATION DES STRUCTURES D’ACCUEIL POUR PERSONNES HANDICAPÉES   Lundi 9 mars 2020 – 15 heures  Point presse</vt:lpstr>
      <vt:lpstr>L’AMAPEI en bref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MONACO</dc:title>
  <dc:creator>Utilisateur Windows</dc:creator>
  <cp:lastModifiedBy>Ludmilla RACONNAT LE GOFF</cp:lastModifiedBy>
  <cp:revision>125</cp:revision>
  <cp:lastPrinted>2020-02-24T16:50:38Z</cp:lastPrinted>
  <dcterms:created xsi:type="dcterms:W3CDTF">2018-08-22T08:03:36Z</dcterms:created>
  <dcterms:modified xsi:type="dcterms:W3CDTF">2020-03-09T09:46:30Z</dcterms:modified>
</cp:coreProperties>
</file>